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1" r:id="rId6"/>
    <p:sldId id="280" r:id="rId7"/>
    <p:sldId id="278" r:id="rId8"/>
    <p:sldId id="288" r:id="rId9"/>
    <p:sldId id="353" r:id="rId10"/>
    <p:sldId id="323" r:id="rId11"/>
    <p:sldId id="324" r:id="rId12"/>
    <p:sldId id="325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9" r:id="rId29"/>
    <p:sldId id="316" r:id="rId30"/>
    <p:sldId id="317" r:id="rId31"/>
    <p:sldId id="318" r:id="rId32"/>
    <p:sldId id="307" r:id="rId33"/>
    <p:sldId id="319" r:id="rId34"/>
    <p:sldId id="320" r:id="rId35"/>
    <p:sldId id="321" r:id="rId36"/>
    <p:sldId id="354" r:id="rId37"/>
    <p:sldId id="327" r:id="rId38"/>
    <p:sldId id="322" r:id="rId39"/>
    <p:sldId id="276" r:id="rId40"/>
  </p:sldIdLst>
  <p:sldSz cx="12192000" cy="6858000"/>
  <p:notesSz cx="6858000" cy="9144000"/>
  <p:embeddedFontLst>
    <p:embeddedFont>
      <p:font typeface="方正书宋_GBK" panose="02000000000000000000" pitchFamily="2" charset="-122"/>
      <p:regular r:id="rId44"/>
    </p:embeddedFont>
    <p:embeddedFont>
      <p:font typeface="PingFang SC Regular" panose="020B0400000000000000" charset="-122"/>
      <p:regular r:id="rId45"/>
    </p:embeddedFont>
    <p:embeddedFont>
      <p:font typeface="PingFang SC Semibold" panose="020B0400000000000000" charset="-122"/>
      <p:regular r:id="rId4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transition spd="med"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transition spd="med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transition spd="med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developer.mozilla.org/en-US/docs/Web/Media/Formats/codecs_parameter" TargetMode="External"/><Relationship Id="rId3" Type="http://schemas.openxmlformats.org/officeDocument/2006/relationships/hyperlink" Target="https://developer.mozilla.org/en-US/docs/Web/Media/Formats/WebRTC_codecs" TargetMode="External"/><Relationship Id="rId2" Type="http://schemas.openxmlformats.org/officeDocument/2006/relationships/hyperlink" Target="https://datatracker.ietf.org/doc/html/rfc4566" TargetMode="External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hyperlink" Target="https://socket.io/" TargetMode="External"/><Relationship Id="rId6" Type="http://schemas.openxmlformats.org/officeDocument/2006/relationships/hyperlink" Target="https://github.com/webrtc/adapter/tree/master/release" TargetMode="External"/><Relationship Id="rId5" Type="http://schemas.openxmlformats.org/officeDocument/2006/relationships/hyperlink" Target="https://webrtc.org/" TargetMode="External"/><Relationship Id="rId4" Type="http://schemas.openxmlformats.org/officeDocument/2006/relationships/hyperlink" Target="https://ths.js.org/2021/03/11/WebRTC&#20837;&#38376;/" TargetMode="External"/><Relationship Id="rId3" Type="http://schemas.openxmlformats.org/officeDocument/2006/relationships/hyperlink" Target="https://developer.mozilla.org/zh-TW/docs/Web/API/WebRTC_API" TargetMode="External"/><Relationship Id="rId2" Type="http://schemas.openxmlformats.org/officeDocument/2006/relationships/hyperlink" Target="https://github.com/webrtc/samples" TargetMode="External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1"/>
          <p:cNvSpPr txBox="1"/>
          <p:nvPr/>
        </p:nvSpPr>
        <p:spPr>
          <a:xfrm>
            <a:off x="895350" y="3129280"/>
            <a:ext cx="9885680" cy="86042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5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/>
              <a:t>基于</a:t>
            </a:r>
            <a:r>
              <a:rPr lang="en-US" altLang="zh-CN"/>
              <a:t>WebRTC</a:t>
            </a:r>
            <a:r>
              <a:rPr lang="zh-CN" altLang="en-US"/>
              <a:t>的浏览器音视频通话</a:t>
            </a:r>
            <a:endParaRPr lang="zh-CN" altLang="en-US"/>
          </a:p>
        </p:txBody>
      </p:sp>
      <p:sp>
        <p:nvSpPr>
          <p:cNvPr id="95" name="文本框 3"/>
          <p:cNvSpPr txBox="1"/>
          <p:nvPr/>
        </p:nvSpPr>
        <p:spPr>
          <a:xfrm>
            <a:off x="1254759" y="6315075"/>
            <a:ext cx="2534286" cy="345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让生意经营更简单</a:t>
            </a:r>
          </a:p>
        </p:txBody>
      </p:sp>
      <p:pic>
        <p:nvPicPr>
          <p:cNvPr id="96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4738370"/>
            <a:ext cx="469266" cy="4641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7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4" y="528955"/>
            <a:ext cx="1012191" cy="2755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8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65" y="6053454"/>
            <a:ext cx="261621" cy="2616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9" name="图片 6" descr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365" y="804545"/>
            <a:ext cx="3191510" cy="80391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rotWithShape="0">
              <a:srgbClr val="404040">
                <a:alpha val="40000"/>
              </a:srgbClr>
            </a:outerShdw>
          </a:effectLst>
        </p:spPr>
      </p:pic>
      <p:pic>
        <p:nvPicPr>
          <p:cNvPr id="100" name="图片 7" descr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945" y="1981835"/>
            <a:ext cx="4107816" cy="17018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rotWithShape="0">
              <a:srgbClr val="808080">
                <a:alpha val="40000"/>
              </a:srgbClr>
            </a:outerShdw>
          </a:effectLst>
        </p:spPr>
      </p:pic>
      <p:grpSp>
        <p:nvGrpSpPr>
          <p:cNvPr id="104" name="组合 8"/>
          <p:cNvGrpSpPr/>
          <p:nvPr/>
        </p:nvGrpSpPr>
        <p:grpSpPr>
          <a:xfrm>
            <a:off x="10780394" y="582294"/>
            <a:ext cx="943611" cy="146686"/>
            <a:chOff x="0" y="0"/>
            <a:chExt cx="943610" cy="146684"/>
          </a:xfrm>
        </p:grpSpPr>
        <p:sp>
          <p:nvSpPr>
            <p:cNvPr id="101" name="直接连接符 11"/>
            <p:cNvSpPr/>
            <p:nvPr/>
          </p:nvSpPr>
          <p:spPr>
            <a:xfrm>
              <a:off x="0" y="146684"/>
              <a:ext cx="259716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102" name="直接连接符 16"/>
            <p:cNvSpPr/>
            <p:nvPr/>
          </p:nvSpPr>
          <p:spPr>
            <a:xfrm>
              <a:off x="305435" y="146684"/>
              <a:ext cx="50166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103" name="文本框 17"/>
            <p:cNvSpPr/>
            <p:nvPr/>
          </p:nvSpPr>
          <p:spPr>
            <a:xfrm>
              <a:off x="382270" y="0"/>
              <a:ext cx="56134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sz="1400">
                  <a:solidFill>
                    <a:srgbClr val="FFFFFF"/>
                  </a:solidFill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  <a:sym typeface="PingFang SC Regular" panose="020B0400000000000000" charset="-122"/>
                </a:defRPr>
              </a:lvl1pPr>
            </a:lstStyle>
            <a:p>
              <a:r>
                <a:t>2022</a:t>
              </a:r>
            </a:p>
          </p:txBody>
        </p:sp>
      </p:grpSp>
      <p:sp>
        <p:nvSpPr>
          <p:cNvPr id="105" name="文本框 18"/>
          <p:cNvSpPr txBox="1"/>
          <p:nvPr/>
        </p:nvSpPr>
        <p:spPr>
          <a:xfrm>
            <a:off x="7558405" y="4509770"/>
            <a:ext cx="322199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>
                <a:solidFill>
                  <a:srgbClr val="FFFFFF"/>
                </a:solidFill>
                <a:effectLst>
                  <a:outerShdw blurRad="63500" rotWithShape="0">
                    <a:srgbClr val="595959">
                      <a:alpha val="40000"/>
                    </a:srgbClr>
                  </a:outerShdw>
                </a:effectLst>
              </a:defRPr>
            </a:pPr>
            <a:r>
              <a:rPr sz="2400" b="1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  <a:sym typeface="Helvetica"/>
              </a:rPr>
              <a:t>分享人：</a:t>
            </a:r>
            <a:r>
              <a:rPr lang="zh-CN" sz="2400" b="1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  <a:sym typeface="Helvetica"/>
              </a:rPr>
              <a:t>王建华</a:t>
            </a:r>
            <a:r>
              <a:rPr sz="2400" b="1">
                <a:solidFill>
                  <a:schemeClr val="accent4"/>
                </a:solidFill>
                <a:effectLst/>
              </a:rPr>
              <a:t>  </a:t>
            </a:r>
            <a:r>
              <a:rPr sz="2400">
                <a:solidFill>
                  <a:schemeClr val="accent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</a:t>
            </a:r>
            <a:r>
              <a:rPr sz="2400">
                <a:solidFill>
                  <a:schemeClr val="accent4"/>
                </a:solidFill>
              </a:rPr>
              <a:t> </a:t>
            </a:r>
            <a:endParaRPr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25900" y="735330"/>
            <a:ext cx="300799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stun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9905" y="2762885"/>
            <a:ext cx="10965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stun</a:t>
            </a:r>
            <a:r>
              <a:rPr lang="zh-CN" altLang="en-US" sz="2800"/>
              <a:t>服务主要是建立</a:t>
            </a:r>
            <a:r>
              <a:rPr lang="en-US" altLang="zh-CN" sz="2800"/>
              <a:t>p2p</a:t>
            </a:r>
            <a:r>
              <a:rPr lang="zh-CN" altLang="en-US" sz="2800"/>
              <a:t>通道 进行浏览器点对点之间的音视频流传输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5975" y="2564130"/>
            <a:ext cx="999172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思考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设计一个视频通话需要几步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788225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第一步 呼叫方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发起呼叫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805" y="3035300"/>
            <a:ext cx="5586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3.</a:t>
            </a:r>
            <a:r>
              <a:rPr lang="zh-CN" altLang="en-US" sz="2800"/>
              <a:t>打开多媒体设备</a:t>
            </a:r>
            <a:r>
              <a:rPr lang="en-US" altLang="zh-CN" sz="2800"/>
              <a:t>(</a:t>
            </a:r>
            <a:r>
              <a:rPr lang="zh-CN" altLang="en-US" sz="2800"/>
              <a:t>摄像头 麦克风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8" name="文本框 7"/>
          <p:cNvSpPr txBox="1"/>
          <p:nvPr/>
        </p:nvSpPr>
        <p:spPr>
          <a:xfrm>
            <a:off x="471805" y="4513580"/>
            <a:ext cx="5036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4.</a:t>
            </a:r>
            <a:r>
              <a:rPr lang="zh-CN" altLang="en-US" sz="2800"/>
              <a:t>发送视频邀请 内容包含</a:t>
            </a:r>
            <a:r>
              <a:rPr lang="en-US" altLang="zh-CN" sz="2800"/>
              <a:t>offer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471805" y="1557020"/>
            <a:ext cx="5531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建立信令服务连接</a:t>
            </a:r>
            <a:r>
              <a:rPr lang="en-US" altLang="zh-CN" sz="2800"/>
              <a:t>(websocket)</a:t>
            </a: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471805" y="2296160"/>
            <a:ext cx="9258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2.</a:t>
            </a:r>
            <a:r>
              <a:rPr lang="zh-CN" altLang="en-US" sz="2800"/>
              <a:t>创建一个</a:t>
            </a:r>
            <a:r>
              <a:rPr lang="en-US" altLang="zh-CN" sz="2800"/>
              <a:t>PeerConnection(</a:t>
            </a:r>
            <a:r>
              <a:rPr lang="zh-CN" altLang="en-US" sz="2800"/>
              <a:t>简称</a:t>
            </a:r>
            <a:r>
              <a:rPr lang="en-US" altLang="zh-CN" sz="2800"/>
              <a:t>PC)</a:t>
            </a:r>
            <a:r>
              <a:rPr lang="zh-CN" altLang="en-US" sz="2800"/>
              <a:t>对象</a:t>
            </a:r>
            <a:r>
              <a:rPr lang="en-US" altLang="zh-CN" sz="2800"/>
              <a:t>(</a:t>
            </a:r>
            <a:r>
              <a:rPr lang="zh-CN" altLang="en-US" sz="2800"/>
              <a:t>视频流互推用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471805" y="3774440"/>
            <a:ext cx="34963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4.</a:t>
            </a:r>
            <a:r>
              <a:rPr lang="zh-CN" altLang="en-US" sz="2800"/>
              <a:t>创建一个</a:t>
            </a:r>
            <a:r>
              <a:rPr lang="en-US" altLang="zh-CN" sz="2800"/>
              <a:t>offer</a:t>
            </a:r>
            <a:r>
              <a:rPr lang="zh-CN" altLang="en-US" sz="2800"/>
              <a:t>模型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5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9965" y="189230"/>
            <a:ext cx="788225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第二步 接听方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确认接听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415" y="2397125"/>
            <a:ext cx="5586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3.</a:t>
            </a:r>
            <a:r>
              <a:rPr lang="zh-CN" altLang="en-US" sz="2800"/>
              <a:t>打开多媒体设备</a:t>
            </a:r>
            <a:r>
              <a:rPr lang="en-US" altLang="zh-CN" sz="2800"/>
              <a:t>(</a:t>
            </a:r>
            <a:r>
              <a:rPr lang="zh-CN" altLang="en-US" sz="2800"/>
              <a:t>摄像头 麦克风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8" name="文本框 7"/>
          <p:cNvSpPr txBox="1"/>
          <p:nvPr/>
        </p:nvSpPr>
        <p:spPr>
          <a:xfrm>
            <a:off x="526415" y="4204970"/>
            <a:ext cx="5406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6.</a:t>
            </a:r>
            <a:r>
              <a:rPr lang="zh-CN" altLang="en-US" sz="2800"/>
              <a:t>发送视频应答 内容包含</a:t>
            </a:r>
            <a:r>
              <a:rPr lang="en-US" altLang="zh-CN" sz="2800"/>
              <a:t>answer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526415" y="1191895"/>
            <a:ext cx="5531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建立信令服务连接</a:t>
            </a:r>
            <a:r>
              <a:rPr lang="en-US" altLang="zh-CN" sz="2800"/>
              <a:t>(websocket)</a:t>
            </a: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526415" y="1794510"/>
            <a:ext cx="114985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2.</a:t>
            </a:r>
            <a:r>
              <a:rPr lang="zh-CN" altLang="en-US" sz="2800"/>
              <a:t>创建一个</a:t>
            </a:r>
            <a:r>
              <a:rPr lang="en-US" altLang="zh-CN" sz="2800"/>
              <a:t>PeerConnection(</a:t>
            </a:r>
            <a:r>
              <a:rPr lang="zh-CN" altLang="en-US" sz="2800"/>
              <a:t>简称</a:t>
            </a:r>
            <a:r>
              <a:rPr lang="en-US" altLang="zh-CN" sz="2800"/>
              <a:t>PC)</a:t>
            </a:r>
            <a:r>
              <a:rPr lang="zh-CN" altLang="en-US" sz="2800"/>
              <a:t>对象</a:t>
            </a:r>
            <a:r>
              <a:rPr lang="en-US" altLang="zh-CN" sz="2800"/>
              <a:t>(turn</a:t>
            </a:r>
            <a:r>
              <a:rPr lang="zh-CN" altLang="en-US" sz="2800"/>
              <a:t>服务连接</a:t>
            </a:r>
            <a:r>
              <a:rPr lang="en-US" altLang="zh-CN" sz="2800"/>
              <a:t>,</a:t>
            </a:r>
            <a:r>
              <a:rPr lang="zh-CN" altLang="en-US" sz="2800"/>
              <a:t>视频流互推用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526415" y="3602355"/>
            <a:ext cx="3865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5.</a:t>
            </a:r>
            <a:r>
              <a:rPr lang="zh-CN" altLang="en-US" sz="2800"/>
              <a:t>创建一个</a:t>
            </a:r>
            <a:r>
              <a:rPr lang="en-US" altLang="zh-CN" sz="2800"/>
              <a:t>answer</a:t>
            </a:r>
            <a:r>
              <a:rPr lang="zh-CN" altLang="en-US" sz="2800"/>
              <a:t>模型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526415" y="4807585"/>
            <a:ext cx="102698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7.</a:t>
            </a:r>
            <a:r>
              <a:rPr lang="zh-CN" altLang="en-US" sz="2800"/>
              <a:t>将</a:t>
            </a:r>
            <a:r>
              <a:rPr lang="en-US" altLang="zh-CN" sz="2800"/>
              <a:t>answer</a:t>
            </a:r>
            <a:r>
              <a:rPr lang="zh-CN" altLang="en-US" sz="2800"/>
              <a:t>添加到</a:t>
            </a:r>
            <a:r>
              <a:rPr lang="en-US" altLang="zh-CN" sz="2800"/>
              <a:t>PC</a:t>
            </a:r>
            <a:r>
              <a:rPr lang="zh-CN" altLang="en-US" sz="2800"/>
              <a:t>对象的本地描述里</a:t>
            </a:r>
            <a:r>
              <a:rPr lang="en-US" altLang="zh-CN" sz="2800"/>
              <a:t>(</a:t>
            </a:r>
            <a:r>
              <a:rPr lang="zh-CN" altLang="en-US" sz="2800"/>
              <a:t>触发</a:t>
            </a:r>
            <a:r>
              <a:rPr lang="en-US" altLang="zh-CN" sz="2800"/>
              <a:t>oncandidate</a:t>
            </a:r>
            <a:r>
              <a:rPr lang="zh-CN" altLang="en-US" sz="2800"/>
              <a:t>事件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9" name="文本框 8"/>
          <p:cNvSpPr txBox="1"/>
          <p:nvPr/>
        </p:nvSpPr>
        <p:spPr>
          <a:xfrm>
            <a:off x="499110" y="2999740"/>
            <a:ext cx="77336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4.</a:t>
            </a:r>
            <a:r>
              <a:rPr lang="zh-CN" altLang="en-US" sz="2800"/>
              <a:t>收到</a:t>
            </a:r>
            <a:r>
              <a:rPr lang="en-US" altLang="zh-CN" sz="2800"/>
              <a:t>offer </a:t>
            </a:r>
            <a:r>
              <a:rPr lang="zh-CN" altLang="en-US" sz="2800"/>
              <a:t>把</a:t>
            </a:r>
            <a:r>
              <a:rPr lang="en-US" altLang="zh-CN" sz="2800"/>
              <a:t>offer</a:t>
            </a:r>
            <a:r>
              <a:rPr lang="zh-CN" altLang="en-US" sz="2800"/>
              <a:t>添加到</a:t>
            </a:r>
            <a:r>
              <a:rPr lang="en-US" altLang="zh-CN" sz="2800"/>
              <a:t>PC</a:t>
            </a:r>
            <a:r>
              <a:rPr lang="zh-CN" altLang="en-US" sz="2800"/>
              <a:t>对象的远程描述里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526415" y="5410200"/>
            <a:ext cx="60102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8.</a:t>
            </a:r>
            <a:r>
              <a:rPr lang="zh-CN" altLang="en-US" sz="2800"/>
              <a:t>发送</a:t>
            </a:r>
            <a:r>
              <a:rPr lang="en-US" altLang="zh-CN" sz="2800"/>
              <a:t>candidate(</a:t>
            </a:r>
            <a:r>
              <a:rPr lang="zh-CN" altLang="en-US" sz="2800"/>
              <a:t>用于建立</a:t>
            </a:r>
            <a:r>
              <a:rPr lang="en-US" altLang="zh-CN" sz="2800"/>
              <a:t>P2P</a:t>
            </a:r>
            <a:r>
              <a:rPr lang="zh-CN" altLang="en-US" sz="2800"/>
              <a:t>通道</a:t>
            </a:r>
            <a:r>
              <a:rPr lang="en-US" altLang="zh-CN" sz="2800"/>
              <a:t>)</a:t>
            </a:r>
            <a:endParaRPr lang="en-US" altLang="zh-CN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5" grpId="0"/>
      <p:bldP spid="8" grpId="0"/>
      <p:bldP spid="6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931608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第三步 呼叫方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交换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candiate)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1805" y="1557020"/>
            <a:ext cx="7406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收到</a:t>
            </a:r>
            <a:r>
              <a:rPr lang="en-US" altLang="zh-CN" sz="2800"/>
              <a:t>answer </a:t>
            </a:r>
            <a:r>
              <a:rPr lang="zh-CN" altLang="en-US" sz="2800"/>
              <a:t>将</a:t>
            </a:r>
            <a:r>
              <a:rPr lang="en-US" altLang="zh-CN" sz="2800"/>
              <a:t>answer</a:t>
            </a:r>
            <a:r>
              <a:rPr lang="zh-CN" altLang="en-US" sz="2800"/>
              <a:t>添加到</a:t>
            </a:r>
            <a:r>
              <a:rPr lang="en-US" altLang="zh-CN" sz="2800"/>
              <a:t>PC</a:t>
            </a:r>
            <a:r>
              <a:rPr lang="zh-CN" altLang="en-US" sz="2800"/>
              <a:t>远程描述里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471805" y="2296160"/>
            <a:ext cx="93306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2.</a:t>
            </a:r>
            <a:r>
              <a:rPr lang="zh-CN" altLang="en-US" sz="2800"/>
              <a:t>将之前的</a:t>
            </a:r>
            <a:r>
              <a:rPr lang="en-US" altLang="zh-CN" sz="2800"/>
              <a:t>offer</a:t>
            </a:r>
            <a:r>
              <a:rPr lang="zh-CN" altLang="en-US" sz="2800"/>
              <a:t>添加到</a:t>
            </a:r>
            <a:r>
              <a:rPr lang="en-US" altLang="zh-CN" sz="2800"/>
              <a:t>PC</a:t>
            </a:r>
            <a:r>
              <a:rPr lang="zh-CN" altLang="en-US" sz="2800"/>
              <a:t>的本地描述里</a:t>
            </a:r>
            <a:r>
              <a:rPr lang="en-US" altLang="zh-CN" sz="2800"/>
              <a:t>(</a:t>
            </a:r>
            <a:r>
              <a:rPr lang="zh-CN" altLang="en-US" sz="2800"/>
              <a:t>触发</a:t>
            </a:r>
            <a:r>
              <a:rPr lang="en-US" altLang="zh-CN" sz="2800"/>
              <a:t>oncandiate)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471805" y="3035300"/>
            <a:ext cx="2907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3.</a:t>
            </a:r>
            <a:r>
              <a:rPr lang="zh-CN" altLang="en-US" sz="2800"/>
              <a:t>发送</a:t>
            </a:r>
            <a:r>
              <a:rPr lang="en-US" altLang="zh-CN" sz="2800"/>
              <a:t>candidate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471805" y="3774440"/>
            <a:ext cx="5588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3.</a:t>
            </a:r>
            <a:r>
              <a:rPr lang="zh-CN" altLang="en-US" sz="2800"/>
              <a:t>收到</a:t>
            </a:r>
            <a:r>
              <a:rPr lang="en-US" altLang="zh-CN" sz="2800"/>
              <a:t>candidate,</a:t>
            </a:r>
            <a:r>
              <a:rPr lang="zh-CN" altLang="en-US" sz="2800"/>
              <a:t>添加到</a:t>
            </a:r>
            <a:r>
              <a:rPr lang="en-US" altLang="zh-CN" sz="2800"/>
              <a:t>PC</a:t>
            </a:r>
            <a:r>
              <a:rPr lang="zh-CN" altLang="en-US" sz="2800"/>
              <a:t>对象里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972883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第四步 接听方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交换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candidate)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505" y="1557020"/>
            <a:ext cx="55880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>
                <a:sym typeface="+mn-ea"/>
              </a:rPr>
              <a:t>收到</a:t>
            </a:r>
            <a:r>
              <a:rPr lang="en-US" altLang="zh-CN" sz="2800">
                <a:sym typeface="+mn-ea"/>
              </a:rPr>
              <a:t>candidate,</a:t>
            </a:r>
            <a:r>
              <a:rPr lang="zh-CN" altLang="en-US" sz="2800">
                <a:sym typeface="+mn-ea"/>
              </a:rPr>
              <a:t>添加到</a:t>
            </a:r>
            <a:r>
              <a:rPr lang="en-US" altLang="zh-CN" sz="2800">
                <a:sym typeface="+mn-ea"/>
              </a:rPr>
              <a:t>PC</a:t>
            </a:r>
            <a:r>
              <a:rPr lang="zh-CN" altLang="en-US" sz="2800">
                <a:sym typeface="+mn-ea"/>
              </a:rPr>
              <a:t>对象里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1779270" y="5405120"/>
            <a:ext cx="89052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注意</a:t>
            </a:r>
            <a:r>
              <a:rPr lang="en-US" altLang="zh-CN" sz="2800"/>
              <a:t>:</a:t>
            </a:r>
            <a:r>
              <a:rPr lang="zh-CN" altLang="en-US" sz="2800"/>
              <a:t>双方完成</a:t>
            </a:r>
            <a:r>
              <a:rPr lang="en-US" altLang="zh-CN" sz="2800"/>
              <a:t>candidate</a:t>
            </a:r>
            <a:r>
              <a:rPr lang="zh-CN" altLang="en-US" sz="2800"/>
              <a:t>交换后 </a:t>
            </a:r>
            <a:r>
              <a:rPr lang="en-US" altLang="zh-CN" sz="2800"/>
              <a:t>p2p</a:t>
            </a:r>
            <a:r>
              <a:rPr lang="zh-CN" altLang="en-US" sz="2800"/>
              <a:t>通道建立 开始通话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29075" y="1116330"/>
            <a:ext cx="425513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调包侠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 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启动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85" y="2254885"/>
            <a:ext cx="6878320" cy="40157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651065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第一步 呼叫方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呼叫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505" y="1557020"/>
            <a:ext cx="3372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>
                <a:sym typeface="+mn-ea"/>
              </a:rPr>
              <a:t>建立信令服务连接</a:t>
            </a:r>
            <a:endParaRPr lang="zh-CN" altLang="en-US" sz="28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530" y="1557020"/>
            <a:ext cx="7316470" cy="50647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651065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第一步 呼叫方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呼叫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7205" y="1557020"/>
            <a:ext cx="4634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2.</a:t>
            </a:r>
            <a:r>
              <a:rPr lang="zh-CN" altLang="en-US" sz="2800">
                <a:sym typeface="+mn-ea"/>
              </a:rPr>
              <a:t>建立</a:t>
            </a:r>
            <a:r>
              <a:rPr lang="en-US" altLang="zh-CN" sz="2800">
                <a:sym typeface="+mn-ea"/>
              </a:rPr>
              <a:t>peerConnection</a:t>
            </a:r>
            <a:r>
              <a:rPr lang="zh-CN" altLang="en-US" sz="2800">
                <a:sym typeface="+mn-ea"/>
              </a:rPr>
              <a:t>连接</a:t>
            </a:r>
            <a:endParaRPr lang="zh-CN" altLang="en-US" sz="280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" y="2176780"/>
            <a:ext cx="11011535" cy="4541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651065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第一步 呼叫方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呼叫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505" y="1557020"/>
            <a:ext cx="30276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3.</a:t>
            </a:r>
            <a:r>
              <a:rPr lang="zh-CN" altLang="en-US" sz="2800">
                <a:sym typeface="+mn-ea"/>
              </a:rPr>
              <a:t>打开多媒体设备</a:t>
            </a:r>
            <a:endParaRPr lang="zh-CN" altLang="en-US" sz="2800">
              <a:sym typeface="+mn-ea"/>
            </a:endParaRPr>
          </a:p>
          <a:p>
            <a:pPr algn="l"/>
            <a:r>
              <a:rPr lang="zh-CN" altLang="en-US" sz="2800">
                <a:sym typeface="+mn-ea"/>
              </a:rPr>
              <a:t>并将本地视频流显</a:t>
            </a:r>
            <a:endParaRPr lang="zh-CN" altLang="en-US" sz="2800">
              <a:sym typeface="+mn-ea"/>
            </a:endParaRPr>
          </a:p>
          <a:p>
            <a:pPr algn="l"/>
            <a:r>
              <a:rPr lang="zh-CN" altLang="en-US" sz="2800">
                <a:sym typeface="+mn-ea"/>
              </a:rPr>
              <a:t>示到本地的</a:t>
            </a:r>
            <a:r>
              <a:rPr lang="en-US" altLang="zh-CN" sz="2800">
                <a:sym typeface="+mn-ea"/>
              </a:rPr>
              <a:t>video</a:t>
            </a:r>
            <a:endParaRPr lang="en-US" altLang="zh-CN" sz="2800">
              <a:sym typeface="+mn-ea"/>
            </a:endParaRPr>
          </a:p>
          <a:p>
            <a:pPr algn="l"/>
            <a:r>
              <a:rPr lang="zh-CN" altLang="en-US" sz="2800">
                <a:sym typeface="+mn-ea"/>
              </a:rPr>
              <a:t>标签里</a:t>
            </a:r>
            <a:endParaRPr lang="zh-CN" altLang="en-US" sz="2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570" y="1422400"/>
            <a:ext cx="8279130" cy="5207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17800" y="735330"/>
            <a:ext cx="51866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WebRtc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是什么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1120" y="2226945"/>
            <a:ext cx="95097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800"/>
              <a:t>网页即时通信（Web Real-Time Communication），一个支持网页浏览器进行实时语音对话或视频对话的API</a:t>
            </a:r>
            <a:endParaRPr sz="2800"/>
          </a:p>
          <a:p>
            <a:pPr algn="l"/>
            <a:r>
              <a:rPr lang="en-US" sz="2800"/>
              <a:t>							</a:t>
            </a:r>
            <a:endParaRPr lang="en-US" sz="2800"/>
          </a:p>
          <a:p>
            <a:pPr algn="l"/>
            <a:r>
              <a:rPr lang="en-US" sz="2800"/>
              <a:t>							-----</a:t>
            </a:r>
            <a:r>
              <a:rPr lang="zh-CN" altLang="en-US" sz="2800"/>
              <a:t>维基百科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651065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第一步 呼叫方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呼叫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505" y="1557020"/>
            <a:ext cx="2073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3.</a:t>
            </a:r>
            <a:r>
              <a:rPr lang="zh-CN" altLang="en-US" sz="2800"/>
              <a:t>创建</a:t>
            </a:r>
            <a:r>
              <a:rPr lang="en-US" altLang="zh-CN" sz="2800"/>
              <a:t>offer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484505" y="2296160"/>
            <a:ext cx="2073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4.</a:t>
            </a:r>
            <a:r>
              <a:rPr lang="zh-CN" altLang="en-US" sz="2800"/>
              <a:t>发送</a:t>
            </a:r>
            <a:r>
              <a:rPr lang="en-US" altLang="zh-CN" sz="2800"/>
              <a:t>offer</a:t>
            </a:r>
            <a:endParaRPr lang="en-US" altLang="zh-CN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05" y="1557020"/>
            <a:ext cx="9345295" cy="5181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651065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第二步 接听方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接听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505" y="1557020"/>
            <a:ext cx="3372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创建信令服务连接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484505" y="2296160"/>
            <a:ext cx="3923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2.</a:t>
            </a:r>
            <a:r>
              <a:rPr lang="zh-CN" altLang="en-US" sz="2800"/>
              <a:t>创建</a:t>
            </a:r>
            <a:r>
              <a:rPr lang="en-US" altLang="zh-CN" sz="2800"/>
              <a:t>peerConnection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484505" y="3949700"/>
            <a:ext cx="2443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4.</a:t>
            </a:r>
            <a:r>
              <a:rPr lang="zh-CN" altLang="en-US" sz="2800"/>
              <a:t>创建</a:t>
            </a:r>
            <a:r>
              <a:rPr lang="en-US" altLang="zh-CN" sz="2800"/>
              <a:t>answer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230" y="2296160"/>
            <a:ext cx="7557770" cy="44856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4505" y="3168015"/>
            <a:ext cx="30168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3.</a:t>
            </a:r>
            <a:r>
              <a:rPr lang="zh-CN" altLang="en-US" sz="2800"/>
              <a:t>打开多媒体设备</a:t>
            </a:r>
            <a:endParaRPr lang="en-US" altLang="zh-CN" sz="2800"/>
          </a:p>
        </p:txBody>
      </p:sp>
      <p:sp>
        <p:nvSpPr>
          <p:cNvPr id="9" name="文本框 8"/>
          <p:cNvSpPr txBox="1"/>
          <p:nvPr/>
        </p:nvSpPr>
        <p:spPr>
          <a:xfrm>
            <a:off x="484505" y="4779010"/>
            <a:ext cx="2443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5.</a:t>
            </a:r>
            <a:r>
              <a:rPr lang="zh-CN" altLang="en-US" sz="2800"/>
              <a:t>发送</a:t>
            </a:r>
            <a:r>
              <a:rPr lang="en-US" altLang="zh-CN" sz="2800"/>
              <a:t>answer</a:t>
            </a:r>
            <a:endParaRPr lang="en-US" altLang="zh-CN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651065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第二步 接听方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接听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505" y="1557020"/>
            <a:ext cx="2907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6.</a:t>
            </a:r>
            <a:r>
              <a:rPr lang="zh-CN" altLang="en-US" sz="2800"/>
              <a:t>发送</a:t>
            </a:r>
            <a:r>
              <a:rPr lang="en-US" altLang="zh-CN" sz="2800"/>
              <a:t>candidate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192405" y="2078990"/>
            <a:ext cx="102793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注</a:t>
            </a:r>
            <a:r>
              <a:rPr lang="en-US" altLang="zh-CN" sz="2800"/>
              <a:t>:handleIceCandidate</a:t>
            </a:r>
            <a:r>
              <a:rPr lang="zh-CN" altLang="en-US" sz="2800"/>
              <a:t>事件在</a:t>
            </a:r>
            <a:r>
              <a:rPr lang="en-US" altLang="zh-CN" sz="2800"/>
              <a:t>setLocalDescription</a:t>
            </a:r>
            <a:r>
              <a:rPr lang="zh-CN" altLang="en-US" sz="2800"/>
              <a:t>执行后触发 </a:t>
            </a:r>
            <a:endParaRPr lang="zh-CN" altLang="en-US" sz="2800"/>
          </a:p>
          <a:p>
            <a:pPr algn="l"/>
            <a:r>
              <a:rPr lang="zh-CN" altLang="en-US" sz="2800"/>
              <a:t>且会触发多次</a:t>
            </a:r>
            <a:endParaRPr lang="zh-CN" altLang="en-US" sz="2800"/>
          </a:p>
          <a:p>
            <a:pPr algn="l"/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20" y="2772410"/>
            <a:ext cx="7174230" cy="39268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972883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第三步 呼叫方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交换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candidate)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505" y="1557020"/>
            <a:ext cx="114515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接收到对方</a:t>
            </a:r>
            <a:r>
              <a:rPr lang="en-US" altLang="zh-CN" sz="2800"/>
              <a:t>answer</a:t>
            </a:r>
            <a:r>
              <a:rPr lang="zh-CN" altLang="en-US" sz="2800"/>
              <a:t>后执行</a:t>
            </a:r>
            <a:r>
              <a:rPr lang="en-US" altLang="zh-CN" sz="2800"/>
              <a:t>setRemoteDescription,</a:t>
            </a:r>
            <a:r>
              <a:rPr lang="zh-CN" altLang="en-US" sz="2800"/>
              <a:t>将</a:t>
            </a:r>
            <a:r>
              <a:rPr lang="en-US" altLang="zh-CN" sz="2800"/>
              <a:t>answer</a:t>
            </a:r>
            <a:r>
              <a:rPr lang="zh-CN" altLang="en-US" sz="2800"/>
              <a:t>添加进来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484505" y="2296160"/>
            <a:ext cx="1125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2.</a:t>
            </a:r>
            <a:r>
              <a:rPr lang="zh-CN" altLang="en-US" sz="2800"/>
              <a:t>执行</a:t>
            </a:r>
            <a:r>
              <a:rPr lang="en-US" altLang="zh-CN" sz="2800"/>
              <a:t>setLocalDescription </a:t>
            </a:r>
            <a:r>
              <a:rPr lang="zh-CN" altLang="en-US" sz="2800"/>
              <a:t>将自己的</a:t>
            </a:r>
            <a:r>
              <a:rPr lang="en-US" altLang="zh-CN" sz="2800"/>
              <a:t>offer</a:t>
            </a:r>
            <a:r>
              <a:rPr lang="zh-CN" altLang="en-US" sz="2800"/>
              <a:t>添加到本地 触发</a:t>
            </a:r>
            <a:r>
              <a:rPr lang="en-US" altLang="zh-CN" sz="2800"/>
              <a:t>candidate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484505" y="3035300"/>
            <a:ext cx="2907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3.</a:t>
            </a:r>
            <a:r>
              <a:rPr lang="zh-CN" altLang="en-US" sz="2800"/>
              <a:t>发送</a:t>
            </a:r>
            <a:r>
              <a:rPr lang="en-US" altLang="zh-CN" sz="2800"/>
              <a:t>candidate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484505" y="3774440"/>
            <a:ext cx="79743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4.</a:t>
            </a:r>
            <a:r>
              <a:rPr lang="zh-CN" altLang="en-US" sz="2800"/>
              <a:t>接收到对方的</a:t>
            </a:r>
            <a:r>
              <a:rPr lang="en-US" altLang="zh-CN" sz="2800"/>
              <a:t>candidate </a:t>
            </a:r>
            <a:r>
              <a:rPr lang="zh-CN" altLang="en-US" sz="2800"/>
              <a:t>执行</a:t>
            </a:r>
            <a:r>
              <a:rPr lang="en-US" altLang="zh-CN" sz="2800"/>
              <a:t>addIceCandidate</a:t>
            </a:r>
            <a:endParaRPr lang="en-US" altLang="zh-CN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" y="679450"/>
            <a:ext cx="10638155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5675" y="417830"/>
            <a:ext cx="972883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第四步 接听方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交换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candidate)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2805" y="1934210"/>
            <a:ext cx="79743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/>
              <a:t>接收到对方的</a:t>
            </a:r>
            <a:r>
              <a:rPr lang="en-US" altLang="zh-CN" sz="2800"/>
              <a:t>candidate </a:t>
            </a:r>
            <a:r>
              <a:rPr lang="zh-CN" altLang="en-US" sz="2800"/>
              <a:t>执行</a:t>
            </a:r>
            <a:r>
              <a:rPr lang="en-US" altLang="zh-CN" sz="2800"/>
              <a:t>addIceCandidate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1090930" y="5704205"/>
            <a:ext cx="825944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olidFill>
                  <a:srgbClr val="FF0000"/>
                </a:solidFill>
              </a:rPr>
              <a:t>所有通信流程结束 触发</a:t>
            </a:r>
            <a:r>
              <a:rPr lang="en-US" altLang="zh-CN" sz="2800">
                <a:solidFill>
                  <a:srgbClr val="FF0000"/>
                </a:solidFill>
              </a:rPr>
              <a:t>tranck</a:t>
            </a:r>
            <a:r>
              <a:rPr lang="zh-CN" altLang="en-US" sz="2800">
                <a:solidFill>
                  <a:srgbClr val="FF0000"/>
                </a:solidFill>
              </a:rPr>
              <a:t>事件回调 返回视频流</a:t>
            </a:r>
            <a:endParaRPr lang="zh-CN" altLang="en-US" sz="2800">
              <a:solidFill>
                <a:srgbClr val="FF0000"/>
              </a:solidFill>
            </a:endParaRPr>
          </a:p>
          <a:p>
            <a:pPr algn="l"/>
            <a:r>
              <a:rPr lang="zh-CN" altLang="en-US" sz="2800">
                <a:solidFill>
                  <a:srgbClr val="FF0000"/>
                </a:solidFill>
              </a:rPr>
              <a:t>将视频流设置到</a:t>
            </a:r>
            <a:r>
              <a:rPr lang="en-US" altLang="zh-CN" sz="2800">
                <a:solidFill>
                  <a:srgbClr val="FF0000"/>
                </a:solidFill>
              </a:rPr>
              <a:t>video</a:t>
            </a:r>
            <a:r>
              <a:rPr lang="zh-CN" altLang="en-US" sz="2800">
                <a:solidFill>
                  <a:srgbClr val="FF0000"/>
                </a:solidFill>
              </a:rPr>
              <a:t>上用于播放 通话开始</a:t>
            </a: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644775"/>
            <a:ext cx="9281160" cy="27222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958465" y="335915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问题再深入一点呢</a:t>
            </a:r>
            <a:endParaRPr lang="zh-CN" altLang="en-US" sz="54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1515745"/>
            <a:ext cx="8611870" cy="48418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8125" y="1261110"/>
            <a:ext cx="34988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createOffer--&gt;offer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4140200" y="1261110"/>
            <a:ext cx="4388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createAnswer---&gt;answer</a:t>
            </a: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9565640" y="1261110"/>
            <a:ext cx="18510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candidate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238125" y="3737610"/>
            <a:ext cx="3548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setLocalDescription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4351020" y="3737610"/>
            <a:ext cx="3966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ym typeface="+mn-ea"/>
              </a:rPr>
              <a:t>setRemoteDescription</a:t>
            </a:r>
            <a:endParaRPr lang="en-US" altLang="zh-CN" sz="2800"/>
          </a:p>
        </p:txBody>
      </p:sp>
      <p:sp>
        <p:nvSpPr>
          <p:cNvPr id="9" name="文本框 8"/>
          <p:cNvSpPr txBox="1"/>
          <p:nvPr/>
        </p:nvSpPr>
        <p:spPr>
          <a:xfrm>
            <a:off x="8882380" y="3737610"/>
            <a:ext cx="3171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addIceCandidate</a:t>
            </a:r>
            <a:endParaRPr lang="en-US" altLang="zh-CN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4075" y="2780030"/>
            <a:ext cx="90982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他们通信里交换的到底是什么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24380" y="201930"/>
            <a:ext cx="7772400" cy="11988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2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altLang="zh-CN" sz="3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reateOffer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生成的</a:t>
            </a:r>
            <a:r>
              <a:rPr lang="en-US" altLang="zh-CN" sz="3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offer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是什么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createAnswer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生成的</a:t>
            </a:r>
            <a:r>
              <a:rPr lang="en-US" altLang="zh-CN" sz="3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是什么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670050"/>
            <a:ext cx="4841240" cy="5042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710" y="1670050"/>
            <a:ext cx="6162675" cy="50425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17800" y="735330"/>
            <a:ext cx="65582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WebRtc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用来做什么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1120" y="2226945"/>
            <a:ext cx="95097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/>
              <a:t>开视频 打电话 组织会议</a:t>
            </a:r>
            <a:endParaRPr sz="2800"/>
          </a:p>
          <a:p>
            <a:pPr algn="l"/>
            <a:r>
              <a:rPr lang="en-US" sz="2800"/>
              <a:t>							</a:t>
            </a:r>
            <a:endParaRPr lang="en-US" sz="2800"/>
          </a:p>
          <a:p>
            <a:pPr algn="l"/>
            <a:r>
              <a:rPr lang="en-US" sz="2800"/>
              <a:t>							-----</a:t>
            </a:r>
            <a:r>
              <a:rPr lang="zh-CN" altLang="en-US" sz="2800" strike="sngStrike">
                <a:solidFill>
                  <a:schemeClr val="tx1">
                    <a:lumMod val="50000"/>
                    <a:lumOff val="50000"/>
                  </a:schemeClr>
                </a:solidFill>
                <a:uFillTx/>
              </a:rPr>
              <a:t>维基百科</a:t>
            </a:r>
            <a:endParaRPr lang="zh-CN" altLang="en-US" sz="2800" strike="sngStrike">
              <a:solidFill>
                <a:schemeClr val="tx1">
                  <a:lumMod val="50000"/>
                  <a:lumOff val="50000"/>
                </a:schemeClr>
              </a:solidFill>
              <a:uFillTx/>
            </a:endParaRPr>
          </a:p>
          <a:p>
            <a:pPr algn="l"/>
            <a:r>
              <a: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uFillTx/>
              </a:rPr>
              <a:t>								</a:t>
            </a:r>
            <a:r>
              <a:rPr lang="zh-CN" altLang="en-US" sz="2800">
                <a:sym typeface="+mn-ea"/>
              </a:rPr>
              <a:t>王建华</a:t>
            </a:r>
            <a:endParaRPr lang="zh-CN" altLang="en-US" sz="2800">
              <a:solidFill>
                <a:schemeClr val="tx1">
                  <a:lumMod val="50000"/>
                  <a:lumOff val="50000"/>
                </a:schemeClr>
              </a:solidFill>
              <a:uFillTx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3780" y="1395730"/>
            <a:ext cx="709295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type: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创建的会话类型 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(offer/answer)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3780" y="2360930"/>
            <a:ext cx="8858250" cy="10763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sdp: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媒体类型 传输协议 媒体格式 媒体远程地址 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媒体远程传输端口 协议版本 会话名称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315" y="5283835"/>
            <a:ext cx="73685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/>
              <a:t>sdp</a:t>
            </a:r>
            <a:r>
              <a:rPr lang="zh-CN" altLang="en-US" b="1"/>
              <a:t>会话描述协议</a:t>
            </a:r>
            <a:r>
              <a:rPr lang="en-US" altLang="zh-CN" b="1"/>
              <a:t>: </a:t>
            </a:r>
            <a:r>
              <a:rPr lang="zh-CN" altLang="en-US" b="1">
                <a:hlinkClick r:id="rId2" action="ppaction://hlinkfile"/>
              </a:rPr>
              <a:t>https://datatracker.ietf.org/doc/html/rfc4566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300355" y="4196715"/>
            <a:ext cx="11591290" cy="9531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交换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sdp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是为了使双方能够知道浏览器要使用那些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file"/>
              </a:rPr>
              <a:t>编解码器</a:t>
            </a:r>
            <a:endParaRPr lang="zh-CN" altLang="en-US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(vp8  vp9  AVC/H.264... )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 action="ppaction://hlinkfile"/>
              </a:rPr>
              <a:t>编解码参数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audio/mpeg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video/mp4...</a:t>
            </a:r>
            <a:endParaRPr lang="zh-CN" altLang="en-US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4" action="ppaction://hlinkfil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09280" y="3106420"/>
            <a:ext cx="354711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3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candidate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是什么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0"/>
            <a:ext cx="5174615" cy="68014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67480" y="482600"/>
            <a:ext cx="354711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3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candidate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是什么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4150" y="1664335"/>
            <a:ext cx="82651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ip</a:t>
            </a:r>
            <a:r>
              <a:rPr lang="zh-CN" altLang="en-US" sz="3200"/>
              <a:t>地址 端口  协议</a:t>
            </a:r>
            <a:r>
              <a:rPr lang="en-US" altLang="zh-CN" sz="3200"/>
              <a:t>(udp/tcp) </a:t>
            </a:r>
            <a:r>
              <a:rPr lang="zh-CN" altLang="en-US" sz="3200"/>
              <a:t>候选者的索引</a:t>
            </a:r>
            <a:r>
              <a:rPr lang="en-US" altLang="zh-CN" sz="3200"/>
              <a:t>...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986790" y="4280535"/>
            <a:ext cx="95084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交换</a:t>
            </a:r>
            <a:r>
              <a:rPr lang="en-US" altLang="zh-CN" sz="2800">
                <a:solidFill>
                  <a:srgbClr val="FF0000"/>
                </a:solidFill>
              </a:rPr>
              <a:t>candidate</a:t>
            </a:r>
            <a:r>
              <a:rPr lang="zh-CN" altLang="en-US" sz="2800">
                <a:solidFill>
                  <a:srgbClr val="FF0000"/>
                </a:solidFill>
              </a:rPr>
              <a:t>是为了建立</a:t>
            </a:r>
            <a:r>
              <a:rPr lang="en-US" altLang="zh-CN" sz="2800">
                <a:solidFill>
                  <a:srgbClr val="FF0000"/>
                </a:solidFill>
              </a:rPr>
              <a:t>p2p</a:t>
            </a:r>
            <a:r>
              <a:rPr lang="zh-CN" altLang="en-US" sz="2800">
                <a:solidFill>
                  <a:srgbClr val="FF0000"/>
                </a:solidFill>
              </a:rPr>
              <a:t>连接  双方能够传输音视频流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27150" y="1727835"/>
            <a:ext cx="63684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socket</a:t>
            </a:r>
            <a:r>
              <a:rPr lang="zh-CN" altLang="en-US" sz="3200">
                <a:solidFill>
                  <a:srgbClr val="FF0000"/>
                </a:solidFill>
              </a:rPr>
              <a:t>交换双方的音视频解析规则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11270" y="381000"/>
            <a:ext cx="11010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总结</a:t>
            </a:r>
            <a:endParaRPr lang="zh-CN" altLang="en-US" sz="3600" b="1"/>
          </a:p>
        </p:txBody>
      </p:sp>
      <p:sp>
        <p:nvSpPr>
          <p:cNvPr id="6" name="文本框 5"/>
          <p:cNvSpPr txBox="1"/>
          <p:nvPr/>
        </p:nvSpPr>
        <p:spPr>
          <a:xfrm>
            <a:off x="1327150" y="3857625"/>
            <a:ext cx="93033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socket</a:t>
            </a:r>
            <a:r>
              <a:rPr lang="zh-CN" altLang="en-US" sz="3200">
                <a:solidFill>
                  <a:srgbClr val="FF0000"/>
                </a:solidFill>
              </a:rPr>
              <a:t>交换双方公网</a:t>
            </a:r>
            <a:r>
              <a:rPr lang="en-US" altLang="zh-CN" sz="3200">
                <a:solidFill>
                  <a:srgbClr val="FF0000"/>
                </a:solidFill>
              </a:rPr>
              <a:t>ip</a:t>
            </a:r>
            <a:r>
              <a:rPr lang="zh-CN" altLang="en-US" sz="3200">
                <a:solidFill>
                  <a:srgbClr val="FF0000"/>
                </a:solidFill>
              </a:rPr>
              <a:t>地址 链接类型</a:t>
            </a:r>
            <a:r>
              <a:rPr lang="en-US" altLang="zh-CN" sz="3200">
                <a:solidFill>
                  <a:srgbClr val="FF0000"/>
                </a:solidFill>
              </a:rPr>
              <a:t>(udp/tcp)... </a:t>
            </a:r>
            <a:endParaRPr lang="en-US" altLang="zh-CN" sz="32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7150" y="2792730"/>
            <a:ext cx="47929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sturn</a:t>
            </a:r>
            <a:r>
              <a:rPr lang="zh-CN" altLang="en-US" sz="3200"/>
              <a:t>询问自身公网</a:t>
            </a:r>
            <a:r>
              <a:rPr lang="en-US" altLang="zh-CN" sz="3200"/>
              <a:t>ip</a:t>
            </a:r>
            <a:r>
              <a:rPr lang="zh-CN" altLang="en-US" sz="3200"/>
              <a:t>地址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327150" y="4922520"/>
            <a:ext cx="67678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ym typeface="+mn-ea"/>
              </a:rPr>
              <a:t>完成建立</a:t>
            </a:r>
            <a:r>
              <a:rPr lang="en-US" altLang="zh-CN" sz="3200">
                <a:sym typeface="+mn-ea"/>
              </a:rPr>
              <a:t>p2p</a:t>
            </a:r>
            <a:r>
              <a:rPr lang="zh-CN" altLang="en-US" sz="3200">
                <a:sym typeface="+mn-ea"/>
              </a:rPr>
              <a:t>通道 点对点传输视频流️</a:t>
            </a:r>
            <a:endParaRPr lang="zh-CN" altLang="en-US" sz="32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006181344587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94885" y="13208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3200" b="1">
                <a:solidFill>
                  <a:srgbClr val="FF0000"/>
                </a:solidFill>
                <a:effectLst/>
              </a:rPr>
              <a:t>交换解析规则</a:t>
            </a:r>
            <a:endParaRPr lang="zh-CN" altLang="en-US" sz="3200" b="1">
              <a:solidFill>
                <a:srgbClr val="FF0000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34885" y="2349500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l"/>
            <a:r>
              <a:rPr lang="zh-CN" altLang="en-US" sz="3200" b="1">
                <a:solidFill>
                  <a:srgbClr val="FF0000"/>
                </a:solidFill>
                <a:sym typeface="+mn-ea"/>
              </a:rPr>
              <a:t>交换解析规则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10355" y="2958465"/>
            <a:ext cx="215709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3200" b="1">
                <a:solidFill>
                  <a:srgbClr val="00B050"/>
                </a:solidFill>
                <a:effectLst/>
              </a:rPr>
              <a:t>交换公网</a:t>
            </a:r>
            <a:r>
              <a:rPr lang="en-US" altLang="zh-CN" sz="3200" b="1">
                <a:solidFill>
                  <a:srgbClr val="00B050"/>
                </a:solidFill>
                <a:effectLst/>
              </a:rPr>
              <a:t>ip</a:t>
            </a:r>
            <a:endParaRPr lang="en-US" altLang="zh-CN" sz="3200" b="1">
              <a:solidFill>
                <a:srgbClr val="00B050"/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94885" y="4817745"/>
            <a:ext cx="215709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3200" b="1">
                <a:solidFill>
                  <a:srgbClr val="00B050"/>
                </a:solidFill>
                <a:effectLst/>
              </a:rPr>
              <a:t>交换公网</a:t>
            </a:r>
            <a:r>
              <a:rPr lang="en-US" altLang="zh-CN" sz="3200" b="1">
                <a:solidFill>
                  <a:srgbClr val="00B050"/>
                </a:solidFill>
                <a:effectLst/>
              </a:rPr>
              <a:t>ip</a:t>
            </a:r>
            <a:endParaRPr lang="en-US" altLang="zh-CN" sz="3200" b="1">
              <a:solidFill>
                <a:srgbClr val="00B050"/>
              </a:solidFill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27150" y="172783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语音通话</a:t>
            </a:r>
            <a:endParaRPr lang="en-US" altLang="zh-CN" sz="3200"/>
          </a:p>
        </p:txBody>
      </p:sp>
      <p:sp>
        <p:nvSpPr>
          <p:cNvPr id="5" name="文本框 4"/>
          <p:cNvSpPr txBox="1"/>
          <p:nvPr/>
        </p:nvSpPr>
        <p:spPr>
          <a:xfrm>
            <a:off x="3811270" y="381000"/>
            <a:ext cx="24784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有待完善的</a:t>
            </a:r>
            <a:endParaRPr lang="zh-CN" altLang="en-US" sz="3600" b="1"/>
          </a:p>
        </p:txBody>
      </p:sp>
      <p:sp>
        <p:nvSpPr>
          <p:cNvPr id="2" name="文本框 1"/>
          <p:cNvSpPr txBox="1"/>
          <p:nvPr/>
        </p:nvSpPr>
        <p:spPr>
          <a:xfrm>
            <a:off x="1327150" y="2489835"/>
            <a:ext cx="40163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多人会议</a:t>
            </a:r>
            <a:r>
              <a:rPr lang="en-US" altLang="zh-CN" sz="3200"/>
              <a:t>(</a:t>
            </a:r>
            <a:r>
              <a:rPr lang="zh-CN" altLang="en-US" sz="3200"/>
              <a:t>拉人</a:t>
            </a:r>
            <a:r>
              <a:rPr lang="en-US" altLang="zh-CN" sz="3200"/>
              <a:t>/</a:t>
            </a:r>
            <a:r>
              <a:rPr lang="zh-CN" altLang="en-US" sz="3200"/>
              <a:t>踢人</a:t>
            </a:r>
            <a:r>
              <a:rPr lang="en-US" altLang="zh-CN" sz="3200"/>
              <a:t>)</a:t>
            </a:r>
            <a:endParaRPr lang="en-US" altLang="zh-CN" sz="3200"/>
          </a:p>
        </p:txBody>
      </p:sp>
      <p:sp>
        <p:nvSpPr>
          <p:cNvPr id="4" name="文本框 3"/>
          <p:cNvSpPr txBox="1"/>
          <p:nvPr/>
        </p:nvSpPr>
        <p:spPr>
          <a:xfrm>
            <a:off x="1327150" y="466407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切换摄像头等等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1327150" y="3195955"/>
            <a:ext cx="19437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静麦 静音</a:t>
            </a:r>
            <a:endParaRPr lang="en-US" altLang="zh-CN" sz="3200"/>
          </a:p>
        </p:txBody>
      </p:sp>
      <p:sp>
        <p:nvSpPr>
          <p:cNvPr id="8" name="文本框 7"/>
          <p:cNvSpPr txBox="1"/>
          <p:nvPr/>
        </p:nvSpPr>
        <p:spPr>
          <a:xfrm>
            <a:off x="1327150" y="39020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网络不稳定</a:t>
            </a:r>
            <a:endParaRPr lang="zh-CN" altLang="en-US" sz="32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7" grpId="0"/>
      <p:bldP spid="8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27150" y="1334135"/>
            <a:ext cx="29190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hlinkClick r:id="rId2" action="ppaction://hlinkfile"/>
              </a:rPr>
              <a:t>wertc</a:t>
            </a:r>
            <a:r>
              <a:rPr lang="zh-CN" altLang="en-US" sz="3200">
                <a:hlinkClick r:id="rId2" action="ppaction://hlinkfile"/>
              </a:rPr>
              <a:t>示例代码</a:t>
            </a:r>
            <a:endParaRPr lang="zh-CN" altLang="en-US" sz="3200">
              <a:hlinkClick r:id="rId2" action="ppaction://hlinkfil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11270" y="381000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参考资料</a:t>
            </a:r>
            <a:endParaRPr lang="zh-CN" altLang="en-US" sz="3600" b="1"/>
          </a:p>
        </p:txBody>
      </p:sp>
      <p:sp>
        <p:nvSpPr>
          <p:cNvPr id="6" name="文本框 5"/>
          <p:cNvSpPr txBox="1"/>
          <p:nvPr/>
        </p:nvSpPr>
        <p:spPr>
          <a:xfrm>
            <a:off x="1327150" y="2225675"/>
            <a:ext cx="18897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hlinkClick r:id="rId3" action="ppaction://hlinkfile"/>
              </a:rPr>
              <a:t>MDN</a:t>
            </a:r>
            <a:r>
              <a:rPr lang="zh-CN" altLang="en-US" sz="3200">
                <a:hlinkClick r:id="rId3" action="ppaction://hlinkfile"/>
              </a:rPr>
              <a:t>文档</a:t>
            </a:r>
            <a:endParaRPr lang="en-US" altLang="zh-CN" sz="3200"/>
          </a:p>
        </p:txBody>
      </p:sp>
      <p:sp>
        <p:nvSpPr>
          <p:cNvPr id="2" name="文本框 1"/>
          <p:cNvSpPr txBox="1"/>
          <p:nvPr/>
        </p:nvSpPr>
        <p:spPr>
          <a:xfrm>
            <a:off x="1327150" y="405955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hlinkClick r:id="rId4" action="ppaction://hlinkfile"/>
              </a:rPr>
              <a:t>一个还不错的博客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327150" y="314261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hlinkClick r:id="rId5" action="ppaction://hlinkfile"/>
              </a:rPr>
              <a:t>官方文档</a:t>
            </a:r>
            <a:endParaRPr lang="zh-CN" altLang="en-US" sz="3200">
              <a:hlinkClick r:id="rId5" action="ppaction://hlinkfil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7150" y="4976495"/>
            <a:ext cx="37179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hlinkClick r:id="rId6" action="ppaction://hlinkfile"/>
              </a:rPr>
              <a:t>兼容性</a:t>
            </a:r>
            <a:r>
              <a:rPr lang="en-US" altLang="zh-CN" sz="3200">
                <a:hlinkClick r:id="rId6" action="ppaction://hlinkfile"/>
              </a:rPr>
              <a:t>(adapter.js)</a:t>
            </a:r>
            <a:endParaRPr lang="en-US" altLang="zh-CN" sz="3200">
              <a:hlinkClick r:id="rId6" action="ppaction://hlinkfil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7150" y="5893435"/>
            <a:ext cx="19564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>
                <a:hlinkClick r:id="rId7" action="ppaction://hlinkfile"/>
              </a:rPr>
              <a:t>socket.io</a:t>
            </a:r>
            <a:endParaRPr lang="en-US" sz="32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45" y="1111250"/>
            <a:ext cx="3625216" cy="91313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rotWithShape="0">
              <a:srgbClr val="404040">
                <a:alpha val="40000"/>
              </a:srgbClr>
            </a:outerShdw>
          </a:effectLst>
        </p:spPr>
      </p:pic>
      <p:pic>
        <p:nvPicPr>
          <p:cNvPr id="451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09" y="2098039"/>
            <a:ext cx="3305811" cy="13716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rotWithShape="0">
              <a:srgbClr val="808080">
                <a:alpha val="40000"/>
              </a:srgbClr>
            </a:outerShdw>
          </a:effectLst>
        </p:spPr>
      </p:pic>
      <p:sp>
        <p:nvSpPr>
          <p:cNvPr id="452" name="文本框 9"/>
          <p:cNvSpPr txBox="1"/>
          <p:nvPr/>
        </p:nvSpPr>
        <p:spPr>
          <a:xfrm>
            <a:off x="658728" y="2565406"/>
            <a:ext cx="7007493" cy="156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8300">
                <a:solidFill>
                  <a:srgbClr val="FFFFFF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PingFang SC Semibold" panose="020B0400000000000000" charset="-122"/>
              </a:defRPr>
            </a:lvl1pPr>
          </a:lstStyle>
          <a:p>
            <a:r>
              <a:t>THANK YOU</a:t>
            </a:r>
          </a:p>
        </p:txBody>
      </p:sp>
      <p:sp>
        <p:nvSpPr>
          <p:cNvPr id="453" name="文本框 18"/>
          <p:cNvSpPr txBox="1"/>
          <p:nvPr/>
        </p:nvSpPr>
        <p:spPr>
          <a:xfrm>
            <a:off x="426085" y="4671060"/>
            <a:ext cx="4060825" cy="583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>
                <a:solidFill>
                  <a:srgbClr val="FFFFFF"/>
                </a:solidFill>
                <a:effectLst>
                  <a:outerShdw blurRad="63500" rotWithShape="0">
                    <a:srgbClr val="595959">
                      <a:alpha val="40000"/>
                    </a:srgbClr>
                  </a:outerShdw>
                </a:effectLst>
              </a:defRPr>
            </a:pPr>
            <a:r>
              <a:rPr lang="zh-CN" sz="320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  <a:sym typeface="Helvetica"/>
              </a:rPr>
              <a:t>分享人</a:t>
            </a:r>
            <a:r>
              <a:rPr sz="320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  <a:sym typeface="Helvetica"/>
              </a:rPr>
              <a:t>：</a:t>
            </a:r>
            <a:r>
              <a:rPr lang="zh-CN" sz="320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  <a:sym typeface="Helvetica"/>
              </a:rPr>
              <a:t>王建华</a:t>
            </a:r>
            <a:r>
              <a:rPr sz="3200">
                <a:solidFill>
                  <a:schemeClr val="accent4"/>
                </a:solidFill>
              </a:rPr>
              <a:t>     </a:t>
            </a:r>
            <a:r>
              <a:rPr>
                <a:solidFill>
                  <a:schemeClr val="accent4"/>
                </a:solidFill>
              </a:rPr>
              <a:t>  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720" y="2565400"/>
            <a:ext cx="3430270" cy="34302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" y="2627630"/>
            <a:ext cx="51866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WebRtc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怎么用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833120"/>
            <a:ext cx="5191125" cy="5191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2960" y="1137920"/>
            <a:ext cx="1038161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思考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呼叫一个视频通话需要几步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zh-CN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75080" y="2870200"/>
            <a:ext cx="3114675" cy="3511550"/>
            <a:chOff x="2008" y="4520"/>
            <a:chExt cx="4905" cy="553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rcRect t="58546" r="1703"/>
            <a:stretch>
              <a:fillRect/>
            </a:stretch>
          </p:blipFill>
          <p:spPr>
            <a:xfrm>
              <a:off x="2008" y="5573"/>
              <a:ext cx="4905" cy="447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746" y="4520"/>
              <a:ext cx="34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第一步</a:t>
              </a:r>
              <a:r>
                <a:rPr lang="en-US" altLang="zh-CN" sz="2800"/>
                <a:t>:</a:t>
              </a:r>
              <a:r>
                <a:rPr lang="zh-CN" altLang="en-US" sz="2800"/>
                <a:t>拨打</a:t>
              </a:r>
              <a:endParaRPr lang="zh-CN" altLang="en-US" sz="28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218680" y="2870200"/>
            <a:ext cx="3128010" cy="3510915"/>
            <a:chOff x="11368" y="4520"/>
            <a:chExt cx="4926" cy="552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l="2217" t="54338"/>
            <a:stretch>
              <a:fillRect/>
            </a:stretch>
          </p:blipFill>
          <p:spPr>
            <a:xfrm>
              <a:off x="11368" y="5625"/>
              <a:ext cx="4927" cy="442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2158" y="4520"/>
              <a:ext cx="334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第二步</a:t>
              </a:r>
              <a:r>
                <a:rPr lang="en-US" altLang="zh-CN" sz="2800"/>
                <a:t>:</a:t>
              </a:r>
              <a:r>
                <a:rPr lang="zh-CN" altLang="en-US" sz="2800"/>
                <a:t>接听</a:t>
              </a:r>
              <a:endParaRPr lang="zh-CN" altLang="en-US" sz="28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5305" y="2437130"/>
            <a:ext cx="891159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看一张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WebRtc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的通信流程图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006181344587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94885" y="13208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3200" b="1">
                <a:solidFill>
                  <a:srgbClr val="FF0000"/>
                </a:solidFill>
                <a:effectLst/>
              </a:rPr>
              <a:t>拨打</a:t>
            </a:r>
            <a:endParaRPr lang="zh-CN" altLang="en-US" sz="3200" b="1">
              <a:solidFill>
                <a:srgbClr val="FF0000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34885" y="2349500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3200" b="1">
                <a:solidFill>
                  <a:srgbClr val="00B050"/>
                </a:solidFill>
                <a:effectLst/>
              </a:rPr>
              <a:t>接听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17800" y="735330"/>
            <a:ext cx="5690235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WebRtc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基础</a:t>
            </a:r>
            <a:r>
              <a:rPr lang="en-US" altLang="zh-CN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通信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0205" y="2057400"/>
            <a:ext cx="59905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走完整个视频通话 需要两套通信服务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2554605" y="2979420"/>
            <a:ext cx="230568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</a:t>
            </a:r>
            <a:r>
              <a:rPr lang="zh-CN" altLang="en-US" sz="2800">
                <a:sym typeface="+mn-ea"/>
              </a:rPr>
              <a:t>信令服务器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2630805" y="3901440"/>
            <a:ext cx="2348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2.stun</a:t>
            </a:r>
            <a:r>
              <a:rPr lang="zh-CN" altLang="en-US" sz="2800"/>
              <a:t>服务器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25900" y="735330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信令服务器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51480" y="2623820"/>
            <a:ext cx="4686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通话邀请 通话接受 通话挂断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078480" y="3576320"/>
            <a:ext cx="5473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会议里包括</a:t>
            </a:r>
            <a:r>
              <a:rPr lang="en-US" altLang="zh-CN" sz="2800"/>
              <a:t>:</a:t>
            </a:r>
            <a:r>
              <a:rPr lang="zh-CN" altLang="en-US" sz="2800"/>
              <a:t>踢人 邀人 禁言等等</a:t>
            </a:r>
            <a:r>
              <a:rPr lang="en-US" altLang="zh-CN" sz="2800"/>
              <a:t>...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2621280" y="5252720"/>
            <a:ext cx="43840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方案</a:t>
            </a:r>
            <a:r>
              <a:rPr lang="en-US" altLang="zh-CN" sz="2800"/>
              <a:t>:websocket </a:t>
            </a:r>
            <a:r>
              <a:rPr lang="zh-CN" altLang="en-US" sz="2800"/>
              <a:t>轮询等等</a:t>
            </a:r>
            <a:endParaRPr lang="zh-CN" altLang="en-US" sz="2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DejaVu Sans"/>
        <a:ea typeface="方正书宋_GBK"/>
        <a:cs typeface=""/>
      </a:majorFont>
      <a:minorFont>
        <a:latin typeface="DejaVu Sans"/>
        <a:ea typeface="方正书宋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2185</Words>
  <Application>WPS 演示</Application>
  <PresentationFormat/>
  <Paragraphs>249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6" baseType="lpstr">
      <vt:lpstr>Arial</vt:lpstr>
      <vt:lpstr>方正书宋_GBK</vt:lpstr>
      <vt:lpstr>Wingdings</vt:lpstr>
      <vt:lpstr>Calibri</vt:lpstr>
      <vt:lpstr>Helvetica Neue</vt:lpstr>
      <vt:lpstr>DejaVu Sans</vt:lpstr>
      <vt:lpstr>Thonburi</vt:lpstr>
      <vt:lpstr>Helvetica</vt:lpstr>
      <vt:lpstr>PingFang SC Regular</vt:lpstr>
      <vt:lpstr>PingFang SC Semibold</vt:lpstr>
      <vt:lpstr>微软雅黑</vt:lpstr>
      <vt:lpstr>汉仪旗黑</vt:lpstr>
      <vt:lpstr>宋体</vt:lpstr>
      <vt:lpstr>Arial Unicode MS</vt:lpstr>
      <vt:lpstr>汉仪书宋二KW</vt:lpstr>
      <vt:lpstr>Apple Color Emoji</vt:lpstr>
      <vt:lpstr>DejaVu Sans</vt:lpstr>
      <vt:lpstr>苹方-简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wangjianhua</cp:lastModifiedBy>
  <cp:revision>20</cp:revision>
  <dcterms:created xsi:type="dcterms:W3CDTF">2022-03-28T09:48:40Z</dcterms:created>
  <dcterms:modified xsi:type="dcterms:W3CDTF">2022-03-28T09:48:40Z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2052-3.4.1.5291</vt:lpwstr>
  </property>
</Properties>
</file>